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1894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Sales Performance &amp; Revenue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Date: February 19, 2026 · Sample Superstore (9,977 records)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88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3362563"/>
            <a:ext cx="7751088" cy="674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Recommendations &amp; Next Steps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9257" y="5240774"/>
            <a:ext cx="3158371" cy="205502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24758" y="5632371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Week 1–2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4758" y="6081236"/>
            <a:ext cx="2747367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discount caps · eliminate &gt;50% discounts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63722" y="4932521"/>
            <a:ext cx="3158371" cy="205502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269224" y="5324118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Week 2–4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269224" y="5772983"/>
            <a:ext cx="2747367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Audit Central region pricing &amp; discounts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08188" y="4624268"/>
            <a:ext cx="3158371" cy="205502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613690" y="5015865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Week 4–8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613690" y="5464731"/>
            <a:ext cx="2747367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Pilot category strategies (shift promos to Technology)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752653" y="4316016"/>
            <a:ext cx="3158490" cy="205502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958155" y="4707612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Week 8+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958155" y="5156478"/>
            <a:ext cx="2747486" cy="939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 pilots, scale successful actions — target +$135K profit recovery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9257" y="7122676"/>
            <a:ext cx="1319188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Primary focus: aggressive discount management → biggest ROI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63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Executive Summary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30773"/>
            <a:ext cx="4196358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Total Sales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596574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$2.30M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30773"/>
            <a:ext cx="4196358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Total Profit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43776" y="596574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$286.24K (12.4% margin)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30773"/>
            <a:ext cx="4196358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Driver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66948" y="596574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 strategy → strongest predictor of losses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99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Critical Insight: Discount Impact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discounts (&gt;30%) produce losses: -$76,552 on $64,225 sales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Discounts explain 29.9% of loss prediction; profit margin 65.9%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993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Discount Cohorts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47824"/>
            <a:ext cx="883920" cy="11049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1197" y="3547824"/>
            <a:ext cx="188059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 Discount (0%)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961197" y="4428053"/>
            <a:ext cx="18805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$1,087,278 sales · $320,844 profit · 29.5% margin · 0% loss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547824"/>
            <a:ext cx="883920" cy="11049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2685" y="3547824"/>
            <a:ext cx="18807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Low (1–20%)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92685" y="4055983"/>
            <a:ext cx="188071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$846,433 sales · $100,755 profit · 11.9% margin · 13.8% loss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547824"/>
            <a:ext cx="883920" cy="11049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24292" y="3547824"/>
            <a:ext cx="188071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Medium (21–50%)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8624292" y="4428053"/>
            <a:ext cx="188071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$298,260 sales · -$58,805 profit · -19.7% margin · 91.6% loss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547824"/>
            <a:ext cx="883920" cy="11049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955899" y="3547824"/>
            <a:ext cx="18807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 (&gt;50%)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1955899" y="4055983"/>
            <a:ext cx="188071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$64,252 sales · -$76,553 profit · -119.2% margin · 100% loss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77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Discount Reduction Scenario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458528"/>
            <a:ext cx="22849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 discounts &gt;30% by 5pp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88406"/>
            <a:ext cx="2284928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Profit before: $286,241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Profit after: $299,218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Improvement: +$12,977 (+4.53%)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141" y="3546872"/>
            <a:ext cx="4717971" cy="20344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43688" y="5192146"/>
            <a:ext cx="1123823" cy="140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+4.53% Uplift</a:t>
            </a:r>
            <a:endParaRPr lang="en-US" sz="850" dirty="0"/>
          </a:p>
        </p:txBody>
      </p:sp>
      <p:sp>
        <p:nvSpPr>
          <p:cNvPr id="8" name="Text 4"/>
          <p:cNvSpPr/>
          <p:nvPr/>
        </p:nvSpPr>
        <p:spPr>
          <a:xfrm>
            <a:off x="9443688" y="4721210"/>
            <a:ext cx="1123823" cy="140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Profit $299k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9443688" y="4255031"/>
            <a:ext cx="1123823" cy="140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Reduce Discounts</a:t>
            </a:r>
            <a:endParaRPr lang="en-US" sz="850" dirty="0"/>
          </a:p>
        </p:txBody>
      </p:sp>
      <p:sp>
        <p:nvSpPr>
          <p:cNvPr id="10" name="Text 6"/>
          <p:cNvSpPr/>
          <p:nvPr/>
        </p:nvSpPr>
        <p:spPr>
          <a:xfrm>
            <a:off x="9443688" y="3784096"/>
            <a:ext cx="1123823" cy="140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Profit $286k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9126141" y="5836444"/>
            <a:ext cx="47179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Zero negative impact on sales volume in simulation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799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Category Performance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503241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828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Technology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639103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1,857 orders · $535,424 sales · $59,435 profit · 11.1% margin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503241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5893" y="58828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Office Supplies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235893" y="639103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6,026 orders · $719,047 sales · $41,535 profit · 5.8% margin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995" y="503241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7995" y="58828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Furniture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677995" y="639103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2,094 orders · $742,308 sales · $18,295 profit · 2.5% margin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7863"/>
            <a:ext cx="637341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Shipping &amp; Profitability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743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647599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 Class: best margin (15.4%) · 5,968 orders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577477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options carry cost burden; consider promoting Standard or surcharging expedited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490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Regional Performance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049322"/>
            <a:ext cx="3090505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76136"/>
            <a:ext cx="263687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West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5784294"/>
            <a:ext cx="26368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$716,194 sales · $112,456 profit · 15.7% margin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11109" y="5049322"/>
            <a:ext cx="3090624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337923" y="5276136"/>
            <a:ext cx="26369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East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337923" y="5784294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$678,543 sales · $95,234 profit · 14.0% margin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5049322"/>
            <a:ext cx="3090624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655362" y="5276136"/>
            <a:ext cx="26369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South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655362" y="5784294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$654,291 sales · $78,554 profit · 12.0% margin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745986" y="5049322"/>
            <a:ext cx="3090624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972800" y="5276136"/>
            <a:ext cx="26369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Central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972800" y="5784294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$281,250 sales · $0 profit · 0% margin — immediate attention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959"/>
            <a:ext cx="767953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 &amp; Feature Importance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8900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Forest for loss prediction — exceptionally accurate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18886"/>
            <a:ext cx="4205168" cy="1530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Accuracy: 100% · Precision/Recall/F1: 1.00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features: Profit Margin (65.9%), Discount (29.9%)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0231" y="2538532"/>
            <a:ext cx="6183630" cy="366998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83117" y="3435536"/>
            <a:ext cx="526403" cy="5264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914124" y="5194384"/>
            <a:ext cx="1537100" cy="621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Apply Policy Actions</a:t>
            </a:r>
            <a:endParaRPr lang="en-US" sz="19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5984" y="3436523"/>
            <a:ext cx="526404" cy="5264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76955" y="5194384"/>
            <a:ext cx="1537101" cy="621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Predict Loss Orders</a:t>
            </a:r>
            <a:endParaRPr lang="en-US" sz="19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8816" y="3436523"/>
            <a:ext cx="526405" cy="5264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08204" y="5194384"/>
            <a:ext cx="1537101" cy="621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Measure Discount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5559981" y="6463665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 + margin = 95.8% of predictive power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2026-02-19T07:33:27Z</dcterms:created>
  <dcterms:modified xsi:type="dcterms:W3CDTF">2026-02-19T07:33:27Z</dcterms:modified>
</cp:coreProperties>
</file>